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4.xml" ContentType="application/vnd.openxmlformats-officedocument.presentationml.notesSlide+xml"/>
  <Override PartName="/ppt/notesSlides/_rels/notesSlide4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gif" ContentType="image/gif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
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Georgia"/>
              </a:rPr>
              <a:t>Cliquez pour déplacer la diapo</a:t>
            </a:r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fr-FR" sz="2000" spc="-1" strike="noStrike">
                <a:latin typeface="Arial"/>
              </a:rPr>
              <a:t>Cliquez pour modifier le format des notes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fr-FR" sz="1400" spc="-1" strike="noStrike">
                <a:latin typeface="Times New Roman"/>
              </a:rPr>
              <a:t>&lt;en-tête&gt;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14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D7EAA6BE-E5EE-44E7-8434-2AF1AD6AA0EF}" type="slidenum">
              <a:rPr b="0" lang="fr-FR" sz="1400" spc="-1" strike="noStrike">
                <a:latin typeface="Times New Roman"/>
              </a:rPr>
              <a:t>&lt;numéro&gt;</a:t>
            </a:fld>
            <a:endParaRPr b="0" lang="fr-F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p>
            <a:endParaRPr b="0" lang="fr-FR" sz="2000" spc="-1" strike="noStrike">
              <a:latin typeface="Arial"/>
            </a:endParaRPr>
          </a:p>
        </p:txBody>
      </p:sp>
      <p:sp>
        <p:nvSpPr>
          <p:cNvPr id="174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D8A1E6B7-2E98-4047-AD6F-FEC524C46520}" type="slidenum">
              <a:rPr b="0" lang="fr-F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85035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301680" y="3915360"/>
            <a:ext cx="85035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301680" y="391536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body"/>
          </p:nvPr>
        </p:nvSpPr>
        <p:spPr>
          <a:xfrm>
            <a:off x="4659120" y="391536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3176640" y="152712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051960" y="152712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body"/>
          </p:nvPr>
        </p:nvSpPr>
        <p:spPr>
          <a:xfrm>
            <a:off x="301680" y="391536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57" name="PlaceHolder 6"/>
          <p:cNvSpPr>
            <a:spLocks noGrp="1"/>
          </p:cNvSpPr>
          <p:nvPr>
            <p:ph type="body"/>
          </p:nvPr>
        </p:nvSpPr>
        <p:spPr>
          <a:xfrm>
            <a:off x="3176640" y="391536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58" name="PlaceHolder 7"/>
          <p:cNvSpPr>
            <a:spLocks noGrp="1"/>
          </p:cNvSpPr>
          <p:nvPr>
            <p:ph type="body"/>
          </p:nvPr>
        </p:nvSpPr>
        <p:spPr>
          <a:xfrm>
            <a:off x="6051960" y="391536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subTitle"/>
          </p:nvPr>
        </p:nvSpPr>
        <p:spPr>
          <a:xfrm>
            <a:off x="301680" y="1527120"/>
            <a:ext cx="8503560" cy="457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850356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subTitle"/>
          </p:nvPr>
        </p:nvSpPr>
        <p:spPr>
          <a:xfrm>
            <a:off x="301680" y="228600"/>
            <a:ext cx="8534160" cy="3517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301680" y="391536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subTitle"/>
          </p:nvPr>
        </p:nvSpPr>
        <p:spPr>
          <a:xfrm>
            <a:off x="301680" y="1527120"/>
            <a:ext cx="8503560" cy="457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4659120" y="391536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301680" y="3915360"/>
            <a:ext cx="85035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85035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301680" y="3915360"/>
            <a:ext cx="85035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301680" y="391536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4659120" y="391536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3176640" y="152712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51960" y="152712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301680" y="391536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07" name="PlaceHolder 6"/>
          <p:cNvSpPr>
            <a:spLocks noGrp="1"/>
          </p:cNvSpPr>
          <p:nvPr>
            <p:ph type="body"/>
          </p:nvPr>
        </p:nvSpPr>
        <p:spPr>
          <a:xfrm>
            <a:off x="3176640" y="391536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08" name="PlaceHolder 7"/>
          <p:cNvSpPr>
            <a:spLocks noGrp="1"/>
          </p:cNvSpPr>
          <p:nvPr>
            <p:ph type="body"/>
          </p:nvPr>
        </p:nvSpPr>
        <p:spPr>
          <a:xfrm>
            <a:off x="6051960" y="3915360"/>
            <a:ext cx="273780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850356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subTitle"/>
          </p:nvPr>
        </p:nvSpPr>
        <p:spPr>
          <a:xfrm>
            <a:off x="301680" y="228600"/>
            <a:ext cx="8534160" cy="3517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301680" y="391536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4659120" y="391536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30168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659120" y="1527120"/>
            <a:ext cx="414972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301680" y="3915360"/>
            <a:ext cx="85035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c5d1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6705720"/>
            <a:ext cx="9143640" cy="15192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 hidden="1"/>
          <p:cNvSpPr/>
          <p:nvPr/>
        </p:nvSpPr>
        <p:spPr>
          <a:xfrm>
            <a:off x="0" y="0"/>
            <a:ext cx="9143640" cy="139284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 hidden="1"/>
          <p:cNvSpPr/>
          <p:nvPr/>
        </p:nvSpPr>
        <p:spPr>
          <a:xfrm>
            <a:off x="0" y="0"/>
            <a:ext cx="151920" cy="685764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 hidden="1"/>
          <p:cNvSpPr/>
          <p:nvPr/>
        </p:nvSpPr>
        <p:spPr>
          <a:xfrm>
            <a:off x="8991720" y="0"/>
            <a:ext cx="151920" cy="685764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 hidden="1"/>
          <p:cNvSpPr/>
          <p:nvPr/>
        </p:nvSpPr>
        <p:spPr>
          <a:xfrm>
            <a:off x="149400" y="6388560"/>
            <a:ext cx="8832600" cy="309240"/>
          </a:xfrm>
          <a:prstGeom prst="rect">
            <a:avLst/>
          </a:prstGeom>
          <a:solidFill>
            <a:schemeClr val="accent3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 hidden="1"/>
          <p:cNvSpPr/>
          <p:nvPr/>
        </p:nvSpPr>
        <p:spPr>
          <a:xfrm>
            <a:off x="152280" y="155520"/>
            <a:ext cx="8832600" cy="6546600"/>
          </a:xfrm>
          <a:prstGeom prst="rect">
            <a:avLst/>
          </a:prstGeom>
          <a:noFill/>
          <a:ln w="9360">
            <a:solidFill>
              <a:schemeClr val="accent3">
                <a:shade val="75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Line 7"/>
          <p:cNvSpPr/>
          <p:nvPr/>
        </p:nvSpPr>
        <p:spPr>
          <a:xfrm>
            <a:off x="152280" y="1276560"/>
            <a:ext cx="8832960" cy="0"/>
          </a:xfrm>
          <a:prstGeom prst="line">
            <a:avLst/>
          </a:prstGeom>
          <a:ln w="9360">
            <a:solidFill>
              <a:schemeClr val="accent3">
                <a:shade val="75000"/>
              </a:schemeClr>
            </a:solidFill>
            <a:prstDash val="sys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 hidden="1"/>
          <p:cNvSpPr/>
          <p:nvPr/>
        </p:nvSpPr>
        <p:spPr>
          <a:xfrm>
            <a:off x="4267080" y="956160"/>
            <a:ext cx="609120" cy="609120"/>
          </a:xfrm>
          <a:prstGeom prst="ellipse">
            <a:avLst/>
          </a:prstGeom>
          <a:solidFill>
            <a:srgbClr val="ffffff"/>
          </a:solidFill>
          <a:ln w="15840">
            <a:noFill/>
          </a:ln>
          <a:effectLst>
            <a:outerShdw blurRad="50800" dir="5400000" dist="2556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" name="CustomShape 9" hidden="1"/>
          <p:cNvSpPr/>
          <p:nvPr/>
        </p:nvSpPr>
        <p:spPr>
          <a:xfrm>
            <a:off x="4361760" y="1050480"/>
            <a:ext cx="420120" cy="420120"/>
          </a:xfrm>
          <a:prstGeom prst="ellipse">
            <a:avLst/>
          </a:prstGeom>
          <a:solidFill>
            <a:srgbClr val="ffffff"/>
          </a:solidFill>
          <a:ln cap="rnd" w="50760">
            <a:solidFill>
              <a:schemeClr val="accent3">
                <a:shade val="75000"/>
              </a:schemeClr>
            </a:solidFill>
            <a:round/>
          </a:ln>
          <a:effectLst>
            <a:outerShdw blurRad="50800" dir="5400000" dist="2556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9" name="CustomShape 10"/>
          <p:cNvSpPr/>
          <p:nvPr/>
        </p:nvSpPr>
        <p:spPr>
          <a:xfrm>
            <a:off x="0" y="6705720"/>
            <a:ext cx="9143640" cy="15192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" name="CustomShape 11"/>
          <p:cNvSpPr/>
          <p:nvPr/>
        </p:nvSpPr>
        <p:spPr>
          <a:xfrm>
            <a:off x="8991720" y="2880"/>
            <a:ext cx="151920" cy="685764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" name="CustomShape 12"/>
          <p:cNvSpPr/>
          <p:nvPr/>
        </p:nvSpPr>
        <p:spPr>
          <a:xfrm>
            <a:off x="0" y="0"/>
            <a:ext cx="151920" cy="685764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CustomShape 13"/>
          <p:cNvSpPr/>
          <p:nvPr/>
        </p:nvSpPr>
        <p:spPr>
          <a:xfrm>
            <a:off x="0" y="0"/>
            <a:ext cx="9143640" cy="251424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CustomShape 14"/>
          <p:cNvSpPr/>
          <p:nvPr/>
        </p:nvSpPr>
        <p:spPr>
          <a:xfrm>
            <a:off x="146160" y="6391800"/>
            <a:ext cx="8832600" cy="309240"/>
          </a:xfrm>
          <a:prstGeom prst="rect">
            <a:avLst/>
          </a:prstGeom>
          <a:solidFill>
            <a:schemeClr val="accent3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" name="PlaceHolder 15"/>
          <p:cNvSpPr>
            <a:spLocks noGrp="1"/>
          </p:cNvSpPr>
          <p:nvPr>
            <p:ph type="dt"/>
          </p:nvPr>
        </p:nvSpPr>
        <p:spPr>
          <a:xfrm>
            <a:off x="5791320" y="6405120"/>
            <a:ext cx="3044520" cy="3654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fld id="{ECCB532D-CF23-455C-9829-FEB932331BE4}" type="datetime1">
              <a:rPr b="0" lang="en-US" sz="1400" spc="-1" strike="noStrike">
                <a:solidFill>
                  <a:srgbClr val="ffffff"/>
                </a:solidFill>
                <a:latin typeface="Georgia"/>
              </a:rPr>
              <a:t>04/16/2021</a:t>
            </a:fld>
            <a:endParaRPr b="0" lang="fr-FR" sz="1400" spc="-1" strike="noStrike">
              <a:latin typeface="Times New Roman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ftr"/>
          </p:nvPr>
        </p:nvSpPr>
        <p:spPr>
          <a:xfrm>
            <a:off x="304920" y="6410880"/>
            <a:ext cx="3580920" cy="3654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16" name="Line 17"/>
          <p:cNvSpPr/>
          <p:nvPr/>
        </p:nvSpPr>
        <p:spPr>
          <a:xfrm>
            <a:off x="155160" y="2419920"/>
            <a:ext cx="8833320" cy="0"/>
          </a:xfrm>
          <a:prstGeom prst="line">
            <a:avLst/>
          </a:prstGeom>
          <a:ln w="11520">
            <a:solidFill>
              <a:schemeClr val="accent3">
                <a:shade val="75000"/>
              </a:schemeClr>
            </a:solidFill>
            <a:prstDash val="sys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" name="CustomShape 18"/>
          <p:cNvSpPr/>
          <p:nvPr/>
        </p:nvSpPr>
        <p:spPr>
          <a:xfrm>
            <a:off x="152280" y="152280"/>
            <a:ext cx="8832600" cy="6546600"/>
          </a:xfrm>
          <a:prstGeom prst="rect">
            <a:avLst/>
          </a:prstGeom>
          <a:noFill/>
          <a:ln w="9360">
            <a:solidFill>
              <a:schemeClr val="accent3">
                <a:shade val="75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" name="CustomShape 19"/>
          <p:cNvSpPr/>
          <p:nvPr/>
        </p:nvSpPr>
        <p:spPr>
          <a:xfrm>
            <a:off x="4267080" y="2115360"/>
            <a:ext cx="609120" cy="609120"/>
          </a:xfrm>
          <a:prstGeom prst="ellipse">
            <a:avLst/>
          </a:prstGeom>
          <a:solidFill>
            <a:srgbClr val="ffffff"/>
          </a:solidFill>
          <a:ln w="15840">
            <a:noFill/>
          </a:ln>
          <a:effectLst>
            <a:outerShdw blurRad="50800" dir="5400000" dist="2556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9" name="CustomShape 20"/>
          <p:cNvSpPr/>
          <p:nvPr/>
        </p:nvSpPr>
        <p:spPr>
          <a:xfrm>
            <a:off x="4361760" y="2209680"/>
            <a:ext cx="420120" cy="420120"/>
          </a:xfrm>
          <a:prstGeom prst="ellipse">
            <a:avLst/>
          </a:prstGeom>
          <a:solidFill>
            <a:srgbClr val="ffffff"/>
          </a:solidFill>
          <a:ln cap="rnd" w="50760">
            <a:solidFill>
              <a:schemeClr val="accent3">
                <a:shade val="75000"/>
              </a:schemeClr>
            </a:solidFill>
            <a:round/>
          </a:ln>
          <a:effectLst>
            <a:outerShdw blurRad="50800" dir="5400000" dist="2556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0" name="PlaceHolder 21"/>
          <p:cNvSpPr>
            <a:spLocks noGrp="1"/>
          </p:cNvSpPr>
          <p:nvPr>
            <p:ph type="sldNum"/>
          </p:nvPr>
        </p:nvSpPr>
        <p:spPr>
          <a:xfrm>
            <a:off x="4343400" y="2199600"/>
            <a:ext cx="456840" cy="441000"/>
          </a:xfrm>
          <a:prstGeom prst="rect">
            <a:avLst/>
          </a:prstGeom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4753A0D9-BC91-4EDD-B680-72C874ACD832}" type="slidenum">
              <a:rPr b="0" lang="en-US" sz="1600" spc="-1" strike="noStrike">
                <a:solidFill>
                  <a:srgbClr val="6d8687"/>
                </a:solidFill>
                <a:latin typeface="Georgia"/>
              </a:rPr>
              <a:t>&lt;numéro&gt;</a:t>
            </a:fld>
            <a:endParaRPr b="0" lang="fr-FR" sz="1600" spc="-1" strike="noStrike">
              <a:latin typeface="Times New Roman"/>
            </a:endParaRPr>
          </a:p>
        </p:txBody>
      </p:sp>
      <p:sp>
        <p:nvSpPr>
          <p:cNvPr id="21" name="PlaceHolder 22"/>
          <p:cNvSpPr>
            <a:spLocks noGrp="1"/>
          </p:cNvSpPr>
          <p:nvPr>
            <p:ph type="title"/>
          </p:nvPr>
        </p:nvSpPr>
        <p:spPr>
          <a:xfrm>
            <a:off x="685800" y="380880"/>
            <a:ext cx="7772040" cy="1752120"/>
          </a:xfrm>
          <a:prstGeom prst="rect">
            <a:avLst/>
          </a:prstGeom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4200" spc="-1" strike="noStrike">
                <a:solidFill>
                  <a:srgbClr val="d16349"/>
                </a:solidFill>
                <a:latin typeface="Georgia"/>
              </a:rPr>
              <a:t>Modifiez le style du titre</a:t>
            </a:r>
            <a:endParaRPr b="0" lang="en-US" sz="42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22" name="PlaceHolder 2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700" spc="-1" strike="noStrike">
                <a:solidFill>
                  <a:srgbClr val="000000"/>
                </a:solidFill>
                <a:latin typeface="Georgia"/>
              </a:rPr>
              <a:t>Cliquez pour éditer le format du plan de texte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Georgia"/>
              </a:rPr>
              <a:t>Second niveau de plan</a:t>
            </a:r>
            <a:endParaRPr b="0" lang="en-US" sz="2000" spc="-1" strike="noStrike">
              <a:solidFill>
                <a:srgbClr val="000000"/>
              </a:solidFill>
              <a:latin typeface="Georgi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646b86"/>
                </a:solidFill>
                <a:latin typeface="Georgia"/>
              </a:rPr>
              <a:t>Troisième niveau de plan</a:t>
            </a:r>
            <a:endParaRPr b="0" lang="en-US" sz="2000" spc="-1" strike="noStrike">
              <a:solidFill>
                <a:srgbClr val="646b86"/>
              </a:solidFill>
              <a:latin typeface="Georgi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Georgia"/>
              </a:rPr>
              <a:t>Quatrième niveau de plan</a:t>
            </a:r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eorgia"/>
              </a:rPr>
              <a:t>Cinquième niveau de plan</a:t>
            </a:r>
            <a:endParaRPr b="0" lang="en-US" sz="2000" spc="-1" strike="noStrike">
              <a:solidFill>
                <a:srgbClr val="000000"/>
              </a:solidFill>
              <a:latin typeface="Georgi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eorgia"/>
              </a:rPr>
              <a:t>Sixième niveau de plan</a:t>
            </a:r>
            <a:endParaRPr b="0" lang="en-US" sz="2000" spc="-1" strike="noStrike">
              <a:solidFill>
                <a:srgbClr val="000000"/>
              </a:solidFill>
              <a:latin typeface="Georgi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eorgia"/>
              </a:rPr>
              <a:t>Septième niveau de plan</a:t>
            </a:r>
            <a:endParaRPr b="0" lang="en-US" sz="20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c5d1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ustomShape 1"/>
          <p:cNvSpPr/>
          <p:nvPr/>
        </p:nvSpPr>
        <p:spPr>
          <a:xfrm>
            <a:off x="0" y="6705720"/>
            <a:ext cx="9143640" cy="15192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CustomShape 2"/>
          <p:cNvSpPr/>
          <p:nvPr/>
        </p:nvSpPr>
        <p:spPr>
          <a:xfrm>
            <a:off x="0" y="0"/>
            <a:ext cx="9143640" cy="139284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CustomShape 3"/>
          <p:cNvSpPr/>
          <p:nvPr/>
        </p:nvSpPr>
        <p:spPr>
          <a:xfrm>
            <a:off x="0" y="0"/>
            <a:ext cx="151920" cy="685764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CustomShape 4"/>
          <p:cNvSpPr/>
          <p:nvPr/>
        </p:nvSpPr>
        <p:spPr>
          <a:xfrm>
            <a:off x="8991720" y="0"/>
            <a:ext cx="151920" cy="6857640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CustomShape 5"/>
          <p:cNvSpPr/>
          <p:nvPr/>
        </p:nvSpPr>
        <p:spPr>
          <a:xfrm>
            <a:off x="149400" y="6388560"/>
            <a:ext cx="8832600" cy="309240"/>
          </a:xfrm>
          <a:prstGeom prst="rect">
            <a:avLst/>
          </a:prstGeom>
          <a:solidFill>
            <a:schemeClr val="accent3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" name="CustomShape 6"/>
          <p:cNvSpPr/>
          <p:nvPr/>
        </p:nvSpPr>
        <p:spPr>
          <a:xfrm>
            <a:off x="152280" y="155520"/>
            <a:ext cx="8832600" cy="6546600"/>
          </a:xfrm>
          <a:prstGeom prst="rect">
            <a:avLst/>
          </a:prstGeom>
          <a:noFill/>
          <a:ln w="9360">
            <a:solidFill>
              <a:schemeClr val="accent3">
                <a:shade val="75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65" name="Line 7"/>
          <p:cNvSpPr/>
          <p:nvPr/>
        </p:nvSpPr>
        <p:spPr>
          <a:xfrm>
            <a:off x="152280" y="1276560"/>
            <a:ext cx="8832960" cy="0"/>
          </a:xfrm>
          <a:prstGeom prst="line">
            <a:avLst/>
          </a:prstGeom>
          <a:ln w="9360">
            <a:solidFill>
              <a:schemeClr val="accent3">
                <a:shade val="75000"/>
              </a:schemeClr>
            </a:solidFill>
            <a:prstDash val="sys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CustomShape 8"/>
          <p:cNvSpPr/>
          <p:nvPr/>
        </p:nvSpPr>
        <p:spPr>
          <a:xfrm>
            <a:off x="4267080" y="956160"/>
            <a:ext cx="609120" cy="609120"/>
          </a:xfrm>
          <a:prstGeom prst="ellipse">
            <a:avLst/>
          </a:prstGeom>
          <a:solidFill>
            <a:srgbClr val="ffffff"/>
          </a:solidFill>
          <a:ln w="15840">
            <a:noFill/>
          </a:ln>
          <a:effectLst>
            <a:outerShdw blurRad="50800" dir="5400000" dist="2556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67" name="CustomShape 9"/>
          <p:cNvSpPr/>
          <p:nvPr/>
        </p:nvSpPr>
        <p:spPr>
          <a:xfrm>
            <a:off x="4361760" y="1050480"/>
            <a:ext cx="420120" cy="420120"/>
          </a:xfrm>
          <a:prstGeom prst="ellipse">
            <a:avLst/>
          </a:prstGeom>
          <a:solidFill>
            <a:srgbClr val="ffffff"/>
          </a:solidFill>
          <a:ln cap="rnd" w="50760">
            <a:solidFill>
              <a:schemeClr val="accent3">
                <a:shade val="75000"/>
              </a:schemeClr>
            </a:solidFill>
            <a:round/>
          </a:ln>
          <a:effectLst>
            <a:outerShdw blurRad="50800" dir="5400000" dist="25560" rotWithShape="0">
              <a:srgbClr val="000000">
                <a:alpha val="3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68" name="PlaceHolder 10"/>
          <p:cNvSpPr>
            <a:spLocks noGrp="1"/>
          </p:cNvSpPr>
          <p:nvPr>
            <p:ph type="title"/>
          </p:nvPr>
        </p:nvSpPr>
        <p:spPr>
          <a:xfrm>
            <a:off x="301680" y="228600"/>
            <a:ext cx="8534160" cy="758520"/>
          </a:xfrm>
          <a:prstGeom prst="rect">
            <a:avLst/>
          </a:prstGeom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Modifiez le style du titre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69" name="PlaceHolder 11"/>
          <p:cNvSpPr>
            <a:spLocks noGrp="1"/>
          </p:cNvSpPr>
          <p:nvPr>
            <p:ph type="dt"/>
          </p:nvPr>
        </p:nvSpPr>
        <p:spPr>
          <a:xfrm>
            <a:off x="5791320" y="6405120"/>
            <a:ext cx="3044520" cy="3654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algn="r">
              <a:lnSpc>
                <a:spcPct val="100000"/>
              </a:lnSpc>
            </a:pPr>
            <a:fld id="{B7136A6F-C586-4B4B-952B-BF82107EEB2C}" type="datetime1">
              <a:rPr b="0" lang="en-US" sz="1400" spc="-1" strike="noStrike">
                <a:solidFill>
                  <a:srgbClr val="ffffff"/>
                </a:solidFill>
                <a:latin typeface="Georgia"/>
              </a:rPr>
              <a:t>04/16/2021</a:t>
            </a:fld>
            <a:endParaRPr b="0" lang="fr-FR" sz="1400" spc="-1" strike="noStrike">
              <a:latin typeface="Times New Roman"/>
            </a:endParaRPr>
          </a:p>
        </p:txBody>
      </p:sp>
      <p:sp>
        <p:nvSpPr>
          <p:cNvPr id="70" name="PlaceHolder 12"/>
          <p:cNvSpPr>
            <a:spLocks noGrp="1"/>
          </p:cNvSpPr>
          <p:nvPr>
            <p:ph type="ftr"/>
          </p:nvPr>
        </p:nvSpPr>
        <p:spPr>
          <a:xfrm>
            <a:off x="304920" y="6410880"/>
            <a:ext cx="3580920" cy="3654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71" name="PlaceHolder 13"/>
          <p:cNvSpPr>
            <a:spLocks noGrp="1"/>
          </p:cNvSpPr>
          <p:nvPr>
            <p:ph type="sldNum"/>
          </p:nvPr>
        </p:nvSpPr>
        <p:spPr>
          <a:xfrm>
            <a:off x="4361760" y="1026360"/>
            <a:ext cx="456840" cy="441000"/>
          </a:xfrm>
          <a:prstGeom prst="rect">
            <a:avLst/>
          </a:prstGeom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0216DE1B-B841-46F6-8590-42930F1C7A42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&lt;numéro&gt;</a:t>
            </a:fld>
            <a:endParaRPr b="0" lang="fr-FR" sz="1600" spc="-1" strike="noStrike">
              <a:latin typeface="Times New Roman"/>
            </a:endParaRPr>
          </a:p>
        </p:txBody>
      </p:sp>
      <p:sp>
        <p:nvSpPr>
          <p:cNvPr id="72" name="PlaceHolder 14"/>
          <p:cNvSpPr>
            <a:spLocks noGrp="1"/>
          </p:cNvSpPr>
          <p:nvPr>
            <p:ph type="body"/>
          </p:nvPr>
        </p:nvSpPr>
        <p:spPr>
          <a:xfrm>
            <a:off x="301680" y="1527120"/>
            <a:ext cx="8503560" cy="457164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marL="274320" indent="-273960">
              <a:lnSpc>
                <a:spcPct val="10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000000"/>
                </a:solidFill>
                <a:latin typeface="Georgia"/>
              </a:rPr>
              <a:t>Modifiez les styles du texte du masque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lvl="1" marL="548640" indent="-273960">
              <a:lnSpc>
                <a:spcPct val="100000"/>
              </a:lnSpc>
              <a:spcBef>
                <a:spcPts val="439"/>
              </a:spcBef>
              <a:buClr>
                <a:srgbClr val="ccb400"/>
              </a:buClr>
              <a:buSzPct val="70000"/>
              <a:buFont typeface="Wingdings" charset="2"/>
              <a:buChar char=""/>
            </a:pPr>
            <a:r>
              <a:rPr b="0" lang="fr-FR" sz="2200" spc="-1" strike="noStrike">
                <a:solidFill>
                  <a:srgbClr val="646b86"/>
                </a:solidFill>
                <a:latin typeface="Georgia"/>
              </a:rPr>
              <a:t>Deuxième niveau</a:t>
            </a:r>
            <a:endParaRPr b="0" lang="en-US" sz="2200" spc="-1" strike="noStrike">
              <a:solidFill>
                <a:srgbClr val="000000"/>
              </a:solidFill>
              <a:latin typeface="Georgia"/>
            </a:endParaRPr>
          </a:p>
          <a:p>
            <a:pPr lvl="2" marL="822960" indent="-228240">
              <a:lnSpc>
                <a:spcPct val="100000"/>
              </a:lnSpc>
              <a:spcBef>
                <a:spcPts val="400"/>
              </a:spcBef>
              <a:buClr>
                <a:srgbClr val="8cadae"/>
              </a:buClr>
              <a:buSzPct val="75000"/>
              <a:buFont typeface="Wingdings 2" charset="2"/>
              <a:buChar char=""/>
            </a:pPr>
            <a:r>
              <a:rPr b="0" lang="fr-FR" sz="2000" spc="-1" strike="noStrike">
                <a:solidFill>
                  <a:srgbClr val="000000"/>
                </a:solidFill>
                <a:latin typeface="Georgia"/>
              </a:rPr>
              <a:t>Troisième niveau</a:t>
            </a:r>
            <a:endParaRPr b="0" lang="en-US" sz="2000" spc="-1" strike="noStrike">
              <a:solidFill>
                <a:srgbClr val="646b86"/>
              </a:solidFill>
              <a:latin typeface="Georgia"/>
            </a:endParaRPr>
          </a:p>
          <a:p>
            <a:pPr lvl="3" marL="1097280" indent="-228240">
              <a:lnSpc>
                <a:spcPct val="100000"/>
              </a:lnSpc>
              <a:spcBef>
                <a:spcPts val="400"/>
              </a:spcBef>
              <a:buClr>
                <a:srgbClr val="8c7b70"/>
              </a:buClr>
              <a:buSzPct val="70000"/>
              <a:buFont typeface="Wingdings" charset="2"/>
              <a:buChar char=""/>
            </a:pPr>
            <a:r>
              <a:rPr b="0" lang="fr-FR" sz="2000" spc="-1" strike="noStrike">
                <a:solidFill>
                  <a:srgbClr val="646b86"/>
                </a:solidFill>
                <a:latin typeface="Georgia"/>
              </a:rPr>
              <a:t>Quatrième niveau</a:t>
            </a:r>
            <a:endParaRPr b="0" lang="en-US" sz="2000" spc="-1" strike="noStrike">
              <a:solidFill>
                <a:srgbClr val="000000"/>
              </a:solidFill>
              <a:latin typeface="Georgia"/>
            </a:endParaRPr>
          </a:p>
          <a:p>
            <a:pPr lvl="4" marL="1371600" indent="-228240">
              <a:lnSpc>
                <a:spcPct val="100000"/>
              </a:lnSpc>
              <a:spcBef>
                <a:spcPts val="360"/>
              </a:spcBef>
              <a:buClr>
                <a:srgbClr val="8fb08c"/>
              </a:buClr>
              <a:buFont typeface="Symbol" charset="2"/>
              <a:buChar char=""/>
            </a:pPr>
            <a:r>
              <a:rPr b="0" lang="fr-FR" sz="1800" spc="-1" strike="noStrike">
                <a:solidFill>
                  <a:srgbClr val="000000"/>
                </a:solidFill>
                <a:latin typeface="Georgia"/>
              </a:rPr>
              <a:t>Cinquième niveau</a:t>
            </a:r>
            <a:endParaRPr b="0" lang="en-US" sz="1800" spc="-1" strike="noStrike">
              <a:solidFill>
                <a:srgbClr val="000000"/>
              </a:solidFill>
              <a:latin typeface="Georgi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gif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302400" y="3285000"/>
            <a:ext cx="8496720" cy="1113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561"/>
              </a:spcBef>
            </a:pPr>
            <a:r>
              <a:rPr b="1" lang="fr-FR" sz="2800" spc="248" strike="noStrike" cap="all">
                <a:solidFill>
                  <a:srgbClr val="646b86"/>
                </a:solidFill>
                <a:latin typeface="Calibri"/>
              </a:rPr>
              <a:t>Soutenance de Projet</a:t>
            </a:r>
            <a:endParaRPr b="0" lang="fr-FR" sz="2800" spc="-1" strike="noStrike">
              <a:latin typeface="Arial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251640" y="380880"/>
            <a:ext cx="8640720" cy="1535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000" spc="-1" strike="noStrike">
                <a:solidFill>
                  <a:srgbClr val="d16349"/>
                </a:solidFill>
                <a:latin typeface="Calibri"/>
              </a:rPr>
              <a:t>Détection d’anomalies routières à partir d’échanges de données entre systèmes de transport coopératifs</a:t>
            </a:r>
            <a:endParaRPr b="0" lang="en-US" sz="30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17" name="CustomShape 3"/>
          <p:cNvSpPr/>
          <p:nvPr/>
        </p:nvSpPr>
        <p:spPr>
          <a:xfrm>
            <a:off x="295200" y="4437000"/>
            <a:ext cx="8496720" cy="111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320"/>
              </a:spcBef>
            </a:pPr>
            <a:r>
              <a:rPr b="1" lang="fr-FR" sz="1600" spc="248" strike="noStrike" cap="all">
                <a:solidFill>
                  <a:srgbClr val="646b86"/>
                </a:solidFill>
                <a:latin typeface="Calibri"/>
              </a:rPr>
              <a:t>Projet TER de Master 2 Informatique </a:t>
            </a:r>
            <a:endParaRPr b="0" lang="fr-FR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</a:pPr>
            <a:r>
              <a:rPr b="1" lang="fr-FR" sz="1600" spc="248" strike="noStrike" cap="all">
                <a:solidFill>
                  <a:srgbClr val="646b86"/>
                </a:solidFill>
                <a:latin typeface="Calibri"/>
              </a:rPr>
              <a:t>du 29/01/2021 au 16/04/2021 </a:t>
            </a:r>
            <a:endParaRPr b="0" lang="fr-FR" sz="1600" spc="-1" strike="noStrike">
              <a:latin typeface="Arial"/>
            </a:endParaRPr>
          </a:p>
        </p:txBody>
      </p:sp>
      <p:sp>
        <p:nvSpPr>
          <p:cNvPr id="118" name="CustomShape 4"/>
          <p:cNvSpPr/>
          <p:nvPr/>
        </p:nvSpPr>
        <p:spPr>
          <a:xfrm>
            <a:off x="-36360" y="6400440"/>
            <a:ext cx="5472360" cy="55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241"/>
              </a:spcBef>
            </a:pPr>
            <a:r>
              <a:rPr b="1" lang="fr-FR" sz="1200" spc="248" strike="noStrike" cap="all">
                <a:solidFill>
                  <a:srgbClr val="646b86"/>
                </a:solidFill>
                <a:latin typeface="Calibri"/>
              </a:rPr>
              <a:t>https://github.com/Antoine553/projet-master2</a:t>
            </a:r>
            <a:endParaRPr b="0" lang="fr-FR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Système de détection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301680" y="1527120"/>
            <a:ext cx="8503560" cy="2792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74320" indent="-273960">
              <a:lnSpc>
                <a:spcPct val="20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Système basé sur l’algorithme CBLOF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20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Combinaison entre variation de vitesse et direction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20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Résultats excellents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64" name="TextShape 3"/>
          <p:cNvSpPr txBox="1"/>
          <p:nvPr/>
        </p:nvSpPr>
        <p:spPr>
          <a:xfrm>
            <a:off x="4361760" y="980640"/>
            <a:ext cx="456840" cy="48672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9FCC6A62-9586-4570-8085-DD83F5A3CF1E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9</a:t>
            </a:fld>
            <a:endParaRPr b="0" lang="fr-FR" sz="1600" spc="-1" strike="noStrike">
              <a:latin typeface="Times New Roman"/>
            </a:endParaRPr>
          </a:p>
        </p:txBody>
      </p:sp>
      <p:pic>
        <p:nvPicPr>
          <p:cNvPr id="165" name="" descr=""/>
          <p:cNvPicPr/>
          <p:nvPr/>
        </p:nvPicPr>
        <p:blipFill>
          <a:blip r:embed="rId1"/>
          <a:srcRect l="53398" t="33495" r="30062" b="54948"/>
          <a:stretch/>
        </p:blipFill>
        <p:spPr>
          <a:xfrm>
            <a:off x="4045680" y="3600000"/>
            <a:ext cx="2938320" cy="115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Comparaison aux travaux existants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67" name="TextShape 2"/>
          <p:cNvSpPr txBox="1"/>
          <p:nvPr/>
        </p:nvSpPr>
        <p:spPr>
          <a:xfrm>
            <a:off x="301680" y="1527120"/>
            <a:ext cx="8503560" cy="4571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Technique non-supervisée et semi supervisée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Caractère contextuel des données 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Analyse par zone et région géographique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Sélection des acteurs les plus fiables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Détecter le type d’anomalies routières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>
              <a:lnSpc>
                <a:spcPct val="100000"/>
              </a:lnSpc>
              <a:spcBef>
                <a:spcPts val="541"/>
              </a:spcBef>
            </a:pP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68" name="TextShape 3"/>
          <p:cNvSpPr txBox="1"/>
          <p:nvPr/>
        </p:nvSpPr>
        <p:spPr>
          <a:xfrm>
            <a:off x="4361760" y="1026360"/>
            <a:ext cx="456840" cy="44100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B98F517D-1D50-48B9-95C1-026D791DFE1C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9</a:t>
            </a:fld>
            <a:endParaRPr b="0" lang="fr-FR" sz="16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Conclusion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70" name="TextShape 2"/>
          <p:cNvSpPr txBox="1"/>
          <p:nvPr/>
        </p:nvSpPr>
        <p:spPr>
          <a:xfrm>
            <a:off x="4361760" y="1026360"/>
            <a:ext cx="425880" cy="44100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75BBA420-289E-4003-A8EF-421B770F7EA2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9</a:t>
            </a:fld>
            <a:endParaRPr b="0" lang="fr-FR" sz="1600" spc="-1" strike="noStrike">
              <a:latin typeface="Times New Roman"/>
            </a:endParaRPr>
          </a:p>
        </p:txBody>
      </p:sp>
      <p:pic>
        <p:nvPicPr>
          <p:cNvPr id="171" name="Picture 4" descr="Searching robot for escavador.com by Sérgio Villa on Dribbble"/>
          <p:cNvPicPr/>
          <p:nvPr/>
        </p:nvPicPr>
        <p:blipFill>
          <a:blip r:embed="rId1"/>
          <a:stretch/>
        </p:blipFill>
        <p:spPr>
          <a:xfrm>
            <a:off x="1259640" y="1631160"/>
            <a:ext cx="6696360" cy="4728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Sommaire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301680" y="1527120"/>
            <a:ext cx="8503560" cy="4709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" charset="2"/>
              <a:buChar char=""/>
            </a:pPr>
            <a:r>
              <a:rPr b="0" lang="fr-FR" sz="2700" spc="-1" strike="noStrike">
                <a:solidFill>
                  <a:srgbClr val="111618"/>
                </a:solidFill>
                <a:latin typeface="Calibri"/>
              </a:rPr>
              <a:t> </a:t>
            </a: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Introduction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" charset="2"/>
              <a:buChar char="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 </a:t>
            </a: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Jeux de données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" charset="2"/>
              <a:buChar char="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 </a:t>
            </a: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Choix de notre méthode de détection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" charset="2"/>
              <a:buChar char="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 </a:t>
            </a: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Sélection de notre algorithme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" charset="2"/>
              <a:buChar char="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 </a:t>
            </a: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Système de détection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" charset="2"/>
              <a:buChar char="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Comparaison aux travaux existants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" charset="2"/>
              <a:buChar char="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Conclusion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21" name="TextShape 3"/>
          <p:cNvSpPr txBox="1"/>
          <p:nvPr/>
        </p:nvSpPr>
        <p:spPr>
          <a:xfrm>
            <a:off x="4361760" y="1026360"/>
            <a:ext cx="425880" cy="44100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0FE4D0A3-A8FD-4B80-9A1A-420E5A189687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2</a:t>
            </a:fld>
            <a:endParaRPr b="0" lang="fr-FR" sz="16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Introduction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301680" y="1527120"/>
            <a:ext cx="8503560" cy="4571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74320" indent="-273960">
              <a:lnSpc>
                <a:spcPct val="20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Définition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20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Utilisation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20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Détection d’anomalie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>
              <a:lnSpc>
                <a:spcPct val="100000"/>
              </a:lnSpc>
              <a:spcBef>
                <a:spcPts val="541"/>
              </a:spcBef>
            </a:pP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>
              <a:lnSpc>
                <a:spcPct val="100000"/>
              </a:lnSpc>
              <a:spcBef>
                <a:spcPts val="541"/>
              </a:spcBef>
            </a:pP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  <a:p>
            <a:pPr>
              <a:lnSpc>
                <a:spcPct val="100000"/>
              </a:lnSpc>
              <a:spcBef>
                <a:spcPts val="541"/>
              </a:spcBef>
            </a:pP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pic>
        <p:nvPicPr>
          <p:cNvPr id="124" name="Picture 2" descr=""/>
          <p:cNvPicPr/>
          <p:nvPr/>
        </p:nvPicPr>
        <p:blipFill>
          <a:blip r:embed="rId1"/>
          <a:srcRect l="18751" t="25262" r="64006" b="42336"/>
          <a:stretch/>
        </p:blipFill>
        <p:spPr>
          <a:xfrm>
            <a:off x="5004000" y="1700640"/>
            <a:ext cx="3845880" cy="4444560"/>
          </a:xfrm>
          <a:prstGeom prst="rect">
            <a:avLst/>
          </a:prstGeom>
          <a:ln>
            <a:noFill/>
          </a:ln>
        </p:spPr>
      </p:pic>
      <p:sp>
        <p:nvSpPr>
          <p:cNvPr id="125" name="TextShape 3"/>
          <p:cNvSpPr txBox="1"/>
          <p:nvPr/>
        </p:nvSpPr>
        <p:spPr>
          <a:xfrm>
            <a:off x="4361760" y="980640"/>
            <a:ext cx="425880" cy="48672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8A3EA05B-8F6D-4764-93C0-0B6550ABD727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2</a:t>
            </a:fld>
            <a:endParaRPr b="0" lang="fr-FR" sz="16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Jeux de données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301680" y="1527120"/>
            <a:ext cx="8503560" cy="146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74320" indent="-273960">
              <a:lnSpc>
                <a:spcPct val="150000"/>
              </a:lnSpc>
              <a:spcBef>
                <a:spcPts val="479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400" spc="-1" strike="noStrike">
                <a:solidFill>
                  <a:srgbClr val="2a373d"/>
                </a:solidFill>
                <a:latin typeface="Calibri"/>
              </a:rPr>
              <a:t>Jeux de données généré par les véhicules</a:t>
            </a:r>
            <a:endParaRPr b="0" lang="fr-FR" sz="2400" spc="-1" strike="noStrike">
              <a:latin typeface="Arial"/>
            </a:endParaRPr>
          </a:p>
          <a:p>
            <a:pPr marL="274320" indent="-273960">
              <a:lnSpc>
                <a:spcPct val="150000"/>
              </a:lnSpc>
              <a:spcBef>
                <a:spcPts val="479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400" spc="-1" strike="noStrike">
                <a:solidFill>
                  <a:srgbClr val="2a373d"/>
                </a:solidFill>
                <a:latin typeface="Calibri"/>
              </a:rPr>
              <a:t>Enrichissement de nos jeux de données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128" name="TextShape 3"/>
          <p:cNvSpPr txBox="1"/>
          <p:nvPr/>
        </p:nvSpPr>
        <p:spPr>
          <a:xfrm>
            <a:off x="4361760" y="980640"/>
            <a:ext cx="425880" cy="48672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4DC7F9DF-5797-4721-B266-3A32FBEB3355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4</a:t>
            </a:fld>
            <a:endParaRPr b="0" lang="fr-FR" sz="1600" spc="-1" strike="noStrike">
              <a:latin typeface="Times New Roman"/>
            </a:endParaRPr>
          </a:p>
        </p:txBody>
      </p:sp>
      <p:sp>
        <p:nvSpPr>
          <p:cNvPr id="129" name="CustomShape 4"/>
          <p:cNvSpPr/>
          <p:nvPr/>
        </p:nvSpPr>
        <p:spPr>
          <a:xfrm>
            <a:off x="539640" y="3069000"/>
            <a:ext cx="8136720" cy="42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50000"/>
              </a:lnSpc>
              <a:spcBef>
                <a:spcPts val="261"/>
              </a:spcBef>
            </a:pPr>
            <a:r>
              <a:rPr b="0" lang="fr-FR" sz="1300" spc="-1" strike="noStrike">
                <a:solidFill>
                  <a:srgbClr val="2a373d"/>
                </a:solidFill>
                <a:latin typeface="Calibri"/>
              </a:rPr>
              <a:t>                                                  </a:t>
            </a:r>
            <a:r>
              <a:rPr b="1" lang="fr-FR" sz="1300" spc="-1" strike="noStrike">
                <a:solidFill>
                  <a:srgbClr val="323543"/>
                </a:solidFill>
                <a:latin typeface="Calibri"/>
              </a:rPr>
              <a:t>Variables d’origine                                                            Variables calculées</a:t>
            </a:r>
            <a:endParaRPr b="0" lang="fr-FR" sz="1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541"/>
              </a:spcBef>
            </a:pPr>
            <a:endParaRPr b="0" lang="fr-FR" sz="1300" spc="-1" strike="noStrike">
              <a:latin typeface="Arial"/>
            </a:endParaRPr>
          </a:p>
        </p:txBody>
      </p:sp>
      <p:pic>
        <p:nvPicPr>
          <p:cNvPr id="130" name="Image 9" descr=""/>
          <p:cNvPicPr/>
          <p:nvPr/>
        </p:nvPicPr>
        <p:blipFill>
          <a:blip r:embed="rId1"/>
          <a:srcRect l="6751" t="11531" r="64921" b="76461"/>
          <a:stretch/>
        </p:blipFill>
        <p:spPr>
          <a:xfrm>
            <a:off x="755640" y="3501000"/>
            <a:ext cx="7544520" cy="1800000"/>
          </a:xfrm>
          <a:prstGeom prst="rect">
            <a:avLst/>
          </a:prstGeom>
          <a:ln>
            <a:noFill/>
          </a:ln>
        </p:spPr>
      </p:pic>
      <p:sp>
        <p:nvSpPr>
          <p:cNvPr id="131" name="CustomShape 5"/>
          <p:cNvSpPr/>
          <p:nvPr/>
        </p:nvSpPr>
        <p:spPr>
          <a:xfrm>
            <a:off x="755640" y="3501000"/>
            <a:ext cx="4365720" cy="1800000"/>
          </a:xfrm>
          <a:prstGeom prst="rect">
            <a:avLst/>
          </a:prstGeom>
          <a:noFill/>
          <a:ln w="19080">
            <a:solidFill>
              <a:schemeClr val="accent2">
                <a:lumMod val="50000"/>
              </a:schemeClr>
            </a:solidFill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2" name="CustomShape 6"/>
          <p:cNvSpPr/>
          <p:nvPr/>
        </p:nvSpPr>
        <p:spPr>
          <a:xfrm>
            <a:off x="5148000" y="3501000"/>
            <a:ext cx="3168000" cy="1800000"/>
          </a:xfrm>
          <a:prstGeom prst="rect">
            <a:avLst/>
          </a:prstGeom>
          <a:noFill/>
          <a:ln w="19080">
            <a:solidFill>
              <a:schemeClr val="accent1"/>
            </a:solidFill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Jeux de données - Anomalies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pic>
        <p:nvPicPr>
          <p:cNvPr id="134" name="Image 3" descr="C:\Users\abte\AppData\Local\Microsoft\Windows\INetCache\Content.Word\Screenshot_2021-04-01 Antoine_Barbet_TER - Jupyter Notebook(12).png"/>
          <p:cNvPicPr/>
          <p:nvPr/>
        </p:nvPicPr>
        <p:blipFill>
          <a:blip r:embed="rId1"/>
          <a:srcRect l="-591" t="0" r="12887" b="0"/>
          <a:stretch/>
        </p:blipFill>
        <p:spPr>
          <a:xfrm>
            <a:off x="4977360" y="1556640"/>
            <a:ext cx="3814200" cy="2952000"/>
          </a:xfrm>
          <a:prstGeom prst="rect">
            <a:avLst/>
          </a:prstGeom>
          <a:ln>
            <a:noFill/>
          </a:ln>
        </p:spPr>
      </p:pic>
      <p:pic>
        <p:nvPicPr>
          <p:cNvPr id="135" name="Image 4" descr="e:\ut\abte\Downloads\index.png"/>
          <p:cNvPicPr/>
          <p:nvPr/>
        </p:nvPicPr>
        <p:blipFill>
          <a:blip r:embed="rId2"/>
          <a:srcRect l="0" t="0" r="0" b="1958"/>
          <a:stretch/>
        </p:blipFill>
        <p:spPr>
          <a:xfrm>
            <a:off x="4671360" y="4581000"/>
            <a:ext cx="4148640" cy="1781640"/>
          </a:xfrm>
          <a:prstGeom prst="rect">
            <a:avLst/>
          </a:prstGeom>
          <a:ln>
            <a:noFill/>
          </a:ln>
        </p:spPr>
      </p:pic>
      <p:sp>
        <p:nvSpPr>
          <p:cNvPr id="136" name="CustomShape 2"/>
          <p:cNvSpPr/>
          <p:nvPr/>
        </p:nvSpPr>
        <p:spPr>
          <a:xfrm>
            <a:off x="301680" y="1527120"/>
            <a:ext cx="8503560" cy="457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Axe d’analyse</a:t>
            </a:r>
            <a:endParaRPr b="0" lang="fr-FR" sz="2700" spc="-1" strike="noStrike">
              <a:latin typeface="Arial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Analyse d’une anomalie</a:t>
            </a:r>
            <a:endParaRPr b="0" lang="fr-FR" sz="2700" spc="-1" strike="noStrike">
              <a:latin typeface="Arial"/>
            </a:endParaRPr>
          </a:p>
          <a:p>
            <a:pPr marL="274320" indent="-273960">
              <a:lnSpc>
                <a:spcPct val="150000"/>
              </a:lnSpc>
              <a:spcBef>
                <a:spcPts val="541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700" spc="-1" strike="noStrike">
                <a:solidFill>
                  <a:srgbClr val="2a373d"/>
                </a:solidFill>
                <a:latin typeface="Calibri"/>
              </a:rPr>
              <a:t>Interprétation</a:t>
            </a:r>
            <a:endParaRPr b="0" lang="fr-FR" sz="27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541"/>
              </a:spcBef>
            </a:pPr>
            <a:endParaRPr b="0" lang="fr-FR" sz="2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541"/>
              </a:spcBef>
            </a:pPr>
            <a:endParaRPr b="0" lang="fr-FR" sz="2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541"/>
              </a:spcBef>
            </a:pPr>
            <a:endParaRPr b="0" lang="fr-FR" sz="2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541"/>
              </a:spcBef>
            </a:pPr>
            <a:endParaRPr b="0" lang="fr-FR" sz="2700" spc="-1" strike="noStrike">
              <a:latin typeface="Arial"/>
            </a:endParaRPr>
          </a:p>
        </p:txBody>
      </p:sp>
      <p:sp>
        <p:nvSpPr>
          <p:cNvPr id="137" name="TextShape 3"/>
          <p:cNvSpPr txBox="1"/>
          <p:nvPr/>
        </p:nvSpPr>
        <p:spPr>
          <a:xfrm>
            <a:off x="4361760" y="980640"/>
            <a:ext cx="425880" cy="50364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2159D5E2-2FD5-404E-AEEC-B4D748758E8A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5</a:t>
            </a:fld>
            <a:endParaRPr b="0" lang="fr-FR" sz="16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Choix de notre méthode de détection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301680" y="1527120"/>
            <a:ext cx="8503560" cy="4571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74320" indent="-273960">
              <a:lnSpc>
                <a:spcPct val="150000"/>
              </a:lnSpc>
              <a:spcBef>
                <a:spcPts val="479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400" spc="-1" strike="noStrike">
                <a:solidFill>
                  <a:srgbClr val="2a373d"/>
                </a:solidFill>
                <a:latin typeface="Georgia"/>
              </a:rPr>
              <a:t>Méthode supervisée</a:t>
            </a:r>
            <a:endParaRPr b="0" lang="en-US" sz="24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479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400" spc="-1" strike="noStrike">
                <a:solidFill>
                  <a:srgbClr val="2a373d"/>
                </a:solidFill>
                <a:latin typeface="Georgia"/>
              </a:rPr>
              <a:t>Méthode non-supervisée</a:t>
            </a:r>
            <a:endParaRPr b="0" lang="en-US" sz="2400" spc="-1" strike="noStrike">
              <a:solidFill>
                <a:srgbClr val="000000"/>
              </a:solidFill>
              <a:latin typeface="Georgia"/>
            </a:endParaRPr>
          </a:p>
          <a:p>
            <a:pPr marL="274320" indent="-273960">
              <a:lnSpc>
                <a:spcPct val="150000"/>
              </a:lnSpc>
              <a:spcBef>
                <a:spcPts val="479"/>
              </a:spcBef>
              <a:buClr>
                <a:srgbClr val="d16349"/>
              </a:buClr>
              <a:buSzPct val="85000"/>
              <a:buFont typeface="Wingdings 2" charset="2"/>
              <a:buChar char=""/>
            </a:pPr>
            <a:r>
              <a:rPr b="0" lang="fr-FR" sz="2400" spc="-1" strike="noStrike">
                <a:solidFill>
                  <a:srgbClr val="2a373d"/>
                </a:solidFill>
                <a:latin typeface="Georgia"/>
              </a:rPr>
              <a:t>Méthode semi-supervisée</a:t>
            </a:r>
            <a:endParaRPr b="0" lang="en-US" sz="2400" spc="-1" strike="noStrike">
              <a:solidFill>
                <a:srgbClr val="000000"/>
              </a:solidFill>
              <a:latin typeface="Georgia"/>
            </a:endParaRPr>
          </a:p>
          <a:p>
            <a:pPr>
              <a:lnSpc>
                <a:spcPct val="100000"/>
              </a:lnSpc>
              <a:spcBef>
                <a:spcPts val="541"/>
              </a:spcBef>
            </a:pPr>
            <a:endParaRPr b="0" lang="en-US" sz="2400" spc="-1" strike="noStrike">
              <a:solidFill>
                <a:srgbClr val="000000"/>
              </a:solidFill>
              <a:latin typeface="Georgia"/>
            </a:endParaRPr>
          </a:p>
        </p:txBody>
      </p:sp>
      <p:pic>
        <p:nvPicPr>
          <p:cNvPr id="140" name="Picture 6" descr="Supervised, unsupervised and semi-supervised learning. (a) In... | Download  Scientific Diagram"/>
          <p:cNvPicPr/>
          <p:nvPr/>
        </p:nvPicPr>
        <p:blipFill>
          <a:blip r:embed="rId1"/>
          <a:stretch/>
        </p:blipFill>
        <p:spPr>
          <a:xfrm>
            <a:off x="890640" y="3744000"/>
            <a:ext cx="7560360" cy="2356920"/>
          </a:xfrm>
          <a:prstGeom prst="rect">
            <a:avLst/>
          </a:prstGeom>
          <a:ln>
            <a:noFill/>
          </a:ln>
        </p:spPr>
      </p:pic>
      <p:sp>
        <p:nvSpPr>
          <p:cNvPr id="141" name="TextShape 3"/>
          <p:cNvSpPr txBox="1"/>
          <p:nvPr/>
        </p:nvSpPr>
        <p:spPr>
          <a:xfrm>
            <a:off x="4361760" y="1043280"/>
            <a:ext cx="425880" cy="44100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B3E0F28C-FEE8-4535-B7A3-39D52B44913D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5</a:t>
            </a:fld>
            <a:endParaRPr b="0" lang="fr-FR" sz="16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Choix de notre algorithme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3"/>
          <p:cNvSpPr/>
          <p:nvPr/>
        </p:nvSpPr>
        <p:spPr>
          <a:xfrm>
            <a:off x="307800" y="792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4"/>
          <p:cNvSpPr/>
          <p:nvPr/>
        </p:nvSpPr>
        <p:spPr>
          <a:xfrm>
            <a:off x="460440" y="16020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5"/>
          <p:cNvSpPr/>
          <p:nvPr/>
        </p:nvSpPr>
        <p:spPr>
          <a:xfrm>
            <a:off x="612720" y="31284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6"/>
          <p:cNvSpPr/>
          <p:nvPr/>
        </p:nvSpPr>
        <p:spPr>
          <a:xfrm>
            <a:off x="765000" y="46512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TextShape 7"/>
          <p:cNvSpPr txBox="1"/>
          <p:nvPr/>
        </p:nvSpPr>
        <p:spPr>
          <a:xfrm>
            <a:off x="4374720" y="980640"/>
            <a:ext cx="412920" cy="50364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85DE50AF-CAF1-4B6A-875C-561B775A2F7A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5</a:t>
            </a:fld>
            <a:endParaRPr b="0" lang="fr-FR" sz="1600" spc="-1" strike="noStrike">
              <a:latin typeface="Times New Roman"/>
            </a:endParaRPr>
          </a:p>
        </p:txBody>
      </p:sp>
      <p:pic>
        <p:nvPicPr>
          <p:cNvPr id="149" name="Picture 15" descr="e:\ut\abte\Downloads\Sans titre.png"/>
          <p:cNvPicPr/>
          <p:nvPr/>
        </p:nvPicPr>
        <p:blipFill>
          <a:blip r:embed="rId1"/>
          <a:stretch/>
        </p:blipFill>
        <p:spPr>
          <a:xfrm>
            <a:off x="657720" y="2061000"/>
            <a:ext cx="7771320" cy="396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Choix de notre algorithme - Evaluation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3"/>
          <p:cNvSpPr/>
          <p:nvPr/>
        </p:nvSpPr>
        <p:spPr>
          <a:xfrm>
            <a:off x="307800" y="792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3" name="Picture 5" descr=""/>
          <p:cNvPicPr/>
          <p:nvPr/>
        </p:nvPicPr>
        <p:blipFill>
          <a:blip r:embed="rId1"/>
          <a:srcRect l="533" t="32881" r="50224" b="33983"/>
          <a:stretch/>
        </p:blipFill>
        <p:spPr>
          <a:xfrm>
            <a:off x="460440" y="1960200"/>
            <a:ext cx="8254440" cy="3124440"/>
          </a:xfrm>
          <a:prstGeom prst="rect">
            <a:avLst/>
          </a:prstGeom>
          <a:ln>
            <a:noFill/>
          </a:ln>
        </p:spPr>
      </p:pic>
      <p:sp>
        <p:nvSpPr>
          <p:cNvPr id="154" name="TextShape 4"/>
          <p:cNvSpPr txBox="1"/>
          <p:nvPr/>
        </p:nvSpPr>
        <p:spPr>
          <a:xfrm>
            <a:off x="4356000" y="1043280"/>
            <a:ext cx="431640" cy="44100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2BBF4DE2-FE84-4D28-AD19-51C17299D4D3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8</a:t>
            </a:fld>
            <a:endParaRPr b="0" lang="fr-FR" sz="1600" spc="-1" strike="noStrike">
              <a:latin typeface="Times New Roman"/>
            </a:endParaRPr>
          </a:p>
        </p:txBody>
      </p:sp>
      <p:sp>
        <p:nvSpPr>
          <p:cNvPr id="155" name="TextShape 5"/>
          <p:cNvSpPr txBox="1"/>
          <p:nvPr/>
        </p:nvSpPr>
        <p:spPr>
          <a:xfrm>
            <a:off x="460440" y="1484640"/>
            <a:ext cx="8254440" cy="475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 fontScale="11000"/>
          </a:bodyPr>
          <a:p>
            <a:pPr>
              <a:lnSpc>
                <a:spcPct val="200000"/>
              </a:lnSpc>
              <a:spcBef>
                <a:spcPts val="541"/>
              </a:spcBef>
            </a:pP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                      </a:t>
            </a:r>
            <a:r>
              <a:rPr b="0" lang="fr-FR" sz="2700" spc="-1" strike="noStrike">
                <a:solidFill>
                  <a:srgbClr val="2a373d"/>
                </a:solidFill>
                <a:latin typeface="Georgia"/>
              </a:rPr>
              <a:t>CBLOF                                                            IForest                                                              LSCP</a:t>
            </a:r>
            <a:endParaRPr b="0" lang="en-US" sz="2700" spc="-1" strike="noStrike">
              <a:solidFill>
                <a:srgbClr val="000000"/>
              </a:solidFill>
              <a:latin typeface="Georgia"/>
            </a:endParaRPr>
          </a:p>
        </p:txBody>
      </p:sp>
      <p:pic>
        <p:nvPicPr>
          <p:cNvPr id="156" name="Image 9" descr=""/>
          <p:cNvPicPr/>
          <p:nvPr/>
        </p:nvPicPr>
        <p:blipFill>
          <a:blip r:embed="rId2"/>
          <a:srcRect l="2552" t="21599" r="76382" b="72927"/>
          <a:stretch/>
        </p:blipFill>
        <p:spPr>
          <a:xfrm>
            <a:off x="1697040" y="5229360"/>
            <a:ext cx="5780520" cy="845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301680" y="228600"/>
            <a:ext cx="8534160" cy="75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fr-FR" sz="3300" spc="-1" strike="noStrike">
                <a:solidFill>
                  <a:srgbClr val="7b9899"/>
                </a:solidFill>
                <a:latin typeface="Georgia"/>
              </a:rPr>
              <a:t>Choix de notre algorithme - Evaluation</a:t>
            </a:r>
            <a:endParaRPr b="0" lang="en-US" sz="3300" spc="-1" strike="noStrike">
              <a:solidFill>
                <a:srgbClr val="000000"/>
              </a:solidFill>
              <a:latin typeface="Georgia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4361760" y="1026360"/>
            <a:ext cx="425880" cy="441000"/>
          </a:xfrm>
          <a:prstGeom prst="rect">
            <a:avLst/>
          </a:prstGeom>
          <a:noFill/>
          <a:ln>
            <a:noFill/>
          </a:ln>
        </p:spPr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fld id="{22DB2DFA-2BEA-40CD-9FE2-FC322F81ADC3}" type="slidenum">
              <a:rPr b="0" lang="en-US" sz="1600" spc="-1" strike="noStrike">
                <a:solidFill>
                  <a:srgbClr val="7b9899"/>
                </a:solidFill>
                <a:latin typeface="Georgia"/>
              </a:rPr>
              <a:t>8</a:t>
            </a:fld>
            <a:endParaRPr b="0" lang="fr-FR" sz="1600" spc="-1" strike="noStrike">
              <a:latin typeface="Times New Roman"/>
            </a:endParaRPr>
          </a:p>
        </p:txBody>
      </p:sp>
      <p:sp>
        <p:nvSpPr>
          <p:cNvPr id="159" name="TextShape 3"/>
          <p:cNvSpPr txBox="1"/>
          <p:nvPr/>
        </p:nvSpPr>
        <p:spPr>
          <a:xfrm>
            <a:off x="301680" y="1772640"/>
            <a:ext cx="8503560" cy="603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479"/>
              </a:spcBef>
            </a:pPr>
            <a:r>
              <a:rPr b="0" lang="fr-FR" sz="2400" spc="-1" strike="noStrike">
                <a:solidFill>
                  <a:srgbClr val="323543"/>
                </a:solidFill>
                <a:latin typeface="Georgia"/>
              </a:rPr>
              <a:t>Évaluations avec une arrivée des données en temps réel</a:t>
            </a:r>
            <a:endParaRPr b="0" lang="en-US" sz="2400" spc="-1" strike="noStrike">
              <a:solidFill>
                <a:srgbClr val="000000"/>
              </a:solidFill>
              <a:latin typeface="Georgia"/>
            </a:endParaRPr>
          </a:p>
        </p:txBody>
      </p:sp>
      <p:pic>
        <p:nvPicPr>
          <p:cNvPr id="160" name="Image 4" descr=""/>
          <p:cNvPicPr/>
          <p:nvPr/>
        </p:nvPicPr>
        <p:blipFill>
          <a:blip r:embed="rId1"/>
          <a:srcRect l="36622" t="24659" r="37707" b="64897"/>
          <a:stretch/>
        </p:blipFill>
        <p:spPr>
          <a:xfrm>
            <a:off x="258840" y="2438640"/>
            <a:ext cx="4565160" cy="1120680"/>
          </a:xfrm>
          <a:prstGeom prst="rect">
            <a:avLst/>
          </a:prstGeom>
          <a:ln>
            <a:noFill/>
          </a:ln>
        </p:spPr>
      </p:pic>
      <p:pic>
        <p:nvPicPr>
          <p:cNvPr id="161" name="" descr=""/>
          <p:cNvPicPr/>
          <p:nvPr/>
        </p:nvPicPr>
        <p:blipFill>
          <a:blip r:embed="rId2"/>
          <a:srcRect l="0" t="0" r="32888" b="0"/>
          <a:stretch/>
        </p:blipFill>
        <p:spPr>
          <a:xfrm>
            <a:off x="4948560" y="2412000"/>
            <a:ext cx="3871440" cy="3787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1132</TotalTime>
  <Application>LibreOffice/6.4.4.2$Windows_X86_64 LibreOffice_project/3d775be2011f3886db32dfd395a6a6d1ca2630ff</Application>
  <Words>195</Words>
  <Paragraphs>60</Paragraphs>
  <Company>Groupama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2021-04-14T16:02:59Z</dcterms:created>
  <dc:creator>Antoine BARBET</dc:creator>
  <dc:description/>
  <dc:language>fr-FR</dc:language>
  <cp:lastModifiedBy/>
  <dcterms:modified xsi:type="dcterms:W3CDTF">2021-04-16T11:19:14Z</dcterms:modified>
  <cp:revision>46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Groupama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Affichage à l'écran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12</vt:i4>
  </property>
</Properties>
</file>